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58" r:id="rId5"/>
    <p:sldId id="291" r:id="rId6"/>
    <p:sldId id="261" r:id="rId7"/>
    <p:sldId id="263" r:id="rId8"/>
    <p:sldId id="27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81" r:id="rId17"/>
    <p:sldId id="270" r:id="rId18"/>
    <p:sldId id="278" r:id="rId19"/>
    <p:sldId id="280" r:id="rId20"/>
    <p:sldId id="271" r:id="rId21"/>
    <p:sldId id="279" r:id="rId22"/>
    <p:sldId id="274" r:id="rId23"/>
    <p:sldId id="275" r:id="rId24"/>
    <p:sldId id="272" r:id="rId25"/>
    <p:sldId id="292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E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</a:t>
            </a:r>
            <a:endParaRPr lang="en-US" dirty="0"/>
          </a:p>
          <a:p>
            <a:pPr lvl="6"/>
            <a:r>
              <a:rPr lang="en-US" dirty="0"/>
              <a:t>Seve</a:t>
            </a:r>
            <a:endParaRPr lang="en-US" dirty="0"/>
          </a:p>
          <a:p>
            <a:pPr lvl="7"/>
            <a:r>
              <a:rPr lang="en-US" dirty="0"/>
              <a:t>Eight</a:t>
            </a:r>
            <a:endParaRPr lang="en-US" dirty="0"/>
          </a:p>
          <a:p>
            <a:pPr lvl="8"/>
            <a:r>
              <a:rPr lang="en-US" dirty="0"/>
              <a:t>nine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1"/>
          <a:srcRect t="15378" r="-3" b="15373"/>
          <a:stretch>
            <a:fillRect/>
          </a:stretch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2"/>
          <a:srcRect t="35118" r="2" b="17274"/>
          <a:stretch>
            <a:fillRect/>
          </a:stretch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3"/>
          <a:srcRect t="30138" r="3" b="10194"/>
          <a:stretch>
            <a:fillRect/>
          </a:stretch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4"/>
          <a:srcRect r="1" b="27199"/>
          <a:stretch>
            <a:fillRect/>
          </a:stretch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5"/>
          <a:srcRect r="-1" b="27961"/>
          <a:stretch>
            <a:fillRect/>
          </a:stretch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6"/>
          <a:srcRect t="33084" b="530"/>
          <a:stretch>
            <a:fillRect/>
          </a:stretch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0443" y="677335"/>
            <a:ext cx="59125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CLEANED DATA</a:t>
            </a:r>
            <a:endParaRPr lang="en-US" sz="2800" b="1">
              <a:solidFill>
                <a:srgbClr val="FF0000"/>
              </a:solidFill>
            </a:endParaRPr>
          </a:p>
        </p:txBody>
      </p:sp>
      <p:pic>
        <p:nvPicPr>
          <p:cNvPr id="5" name="Picture 4" descr="Screenshot (4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329690"/>
            <a:ext cx="11768455" cy="5239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1540198"/>
            <a:ext cx="12191998" cy="583565"/>
          </a:xfrm>
          <a:prstGeom prst="rect">
            <a:avLst/>
          </a:prstGeom>
          <a:solidFill>
            <a:srgbClr val="ED7D3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                             </a:t>
            </a:r>
            <a:r>
              <a:rPr lang="en-US" sz="3200" b="1" dirty="0">
                <a:solidFill>
                  <a:srgbClr val="002060"/>
                </a:solidFill>
              </a:rPr>
              <a:t>Univariate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2415" y="603848"/>
            <a:ext cx="4615131" cy="64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IN" altLang="en-US" sz="3600" b="1" dirty="0">
                <a:solidFill>
                  <a:srgbClr val="FF0000"/>
                </a:solidFill>
              </a:rPr>
              <a:t>   </a:t>
            </a:r>
            <a:r>
              <a:rPr lang="en-US" sz="3600" b="1" dirty="0">
                <a:solidFill>
                  <a:srgbClr val="FF0000"/>
                </a:solidFill>
              </a:rPr>
              <a:t>VISUALIZATION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612586"/>
            <a:ext cx="12191998" cy="583565"/>
          </a:xfrm>
          <a:prstGeom prst="rect">
            <a:avLst/>
          </a:prstGeom>
          <a:solidFill>
            <a:srgbClr val="ED7D3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                         </a:t>
            </a:r>
            <a:r>
              <a:rPr lang="en-US" sz="3200" b="1" dirty="0">
                <a:solidFill>
                  <a:srgbClr val="002060"/>
                </a:solidFill>
              </a:rPr>
              <a:t>   </a:t>
            </a:r>
            <a:r>
              <a:rPr lang="en-IN" altLang="en-US" sz="3200" b="1" dirty="0">
                <a:solidFill>
                  <a:srgbClr val="002060"/>
                </a:solidFill>
              </a:rPr>
              <a:t> </a:t>
            </a:r>
            <a:r>
              <a:rPr lang="en-US" sz="3200" b="1" dirty="0">
                <a:solidFill>
                  <a:srgbClr val="002060"/>
                </a:solidFill>
              </a:rPr>
              <a:t>Bivariate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5147094"/>
            <a:ext cx="12191998" cy="583565"/>
          </a:xfrm>
          <a:prstGeom prst="rect">
            <a:avLst/>
          </a:prstGeom>
          <a:solidFill>
            <a:srgbClr val="ED7D3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                         </a:t>
            </a:r>
            <a:r>
              <a:rPr lang="en-US" sz="3200" b="1" dirty="0">
                <a:solidFill>
                  <a:srgbClr val="002060"/>
                </a:solidFill>
              </a:rPr>
              <a:t>  Multivariate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530" y="2548255"/>
            <a:ext cx="11283950" cy="52197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/>
              <a:t>       </a:t>
            </a:r>
            <a:r>
              <a:rPr lang="en-IN" altLang="en-US" sz="2800" b="1" dirty="0"/>
              <a:t>Distplot</a:t>
            </a:r>
            <a:r>
              <a:rPr lang="en-US" sz="2800" b="1" dirty="0"/>
              <a:t>                         </a:t>
            </a:r>
            <a:r>
              <a:rPr lang="en-IN" altLang="en-US" sz="2800" b="1" dirty="0"/>
              <a:t>    </a:t>
            </a:r>
            <a:r>
              <a:rPr lang="en-US" sz="2800" b="1" dirty="0"/>
              <a:t>Boxplot</a:t>
            </a:r>
            <a:r>
              <a:rPr lang="en-IN" altLang="en-US" sz="2800" b="1" dirty="0"/>
              <a:t>                </a:t>
            </a:r>
            <a:endParaRPr lang="en-IN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890" y="5977302"/>
            <a:ext cx="12191999" cy="953135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/>
              <a:t>                     Heatmap                                </a:t>
            </a:r>
            <a:r>
              <a:rPr lang="en-IN" altLang="en-US" sz="2800" b="1" dirty="0"/>
              <a:t>        </a:t>
            </a:r>
            <a:r>
              <a:rPr lang="en-US" sz="2800" b="1" dirty="0"/>
              <a:t> Pairplot</a:t>
            </a:r>
            <a:endParaRPr lang="en-US" sz="2800" b="1"/>
          </a:p>
        </p:txBody>
      </p:sp>
      <p:sp>
        <p:nvSpPr>
          <p:cNvPr id="3" name="Text Box 2"/>
          <p:cNvSpPr txBox="1"/>
          <p:nvPr/>
        </p:nvSpPr>
        <p:spPr>
          <a:xfrm>
            <a:off x="0" y="4237355"/>
            <a:ext cx="11462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ym typeface="+mn-ea"/>
              </a:rPr>
              <a:t>   </a:t>
            </a:r>
            <a:r>
              <a:rPr lang="en-US" sz="2400" b="1" dirty="0">
                <a:sym typeface="+mn-ea"/>
              </a:rPr>
              <a:t> </a:t>
            </a:r>
            <a:r>
              <a:rPr lang="en-IN" altLang="en-US" sz="2400" b="1" dirty="0">
                <a:sym typeface="+mn-ea"/>
              </a:rPr>
              <a:t>                      </a:t>
            </a:r>
            <a:r>
              <a:rPr lang="en-US" sz="2400" b="1" dirty="0">
                <a:sym typeface="+mn-ea"/>
              </a:rPr>
              <a:t>                            </a:t>
            </a:r>
            <a:r>
              <a:rPr lang="en-IN" altLang="en-US" sz="2400" b="1" dirty="0">
                <a:sym typeface="+mn-ea"/>
              </a:rPr>
              <a:t>     </a:t>
            </a:r>
            <a:r>
              <a:rPr lang="en-US" sz="2400" b="1" dirty="0">
                <a:sym typeface="+mn-ea"/>
              </a:rPr>
              <a:t> </a:t>
            </a:r>
            <a:r>
              <a:rPr lang="en-IN" altLang="en-US" sz="2400" b="1" dirty="0">
                <a:sym typeface="+mn-ea"/>
              </a:rPr>
              <a:t>               </a:t>
            </a:r>
            <a:r>
              <a:rPr lang="en-US" sz="2400" b="1" dirty="0">
                <a:sym typeface="+mn-ea"/>
              </a:rPr>
              <a:t>  </a:t>
            </a:r>
            <a:endParaRPr lang="en-US" sz="2400" b="1"/>
          </a:p>
        </p:txBody>
      </p:sp>
      <p:sp>
        <p:nvSpPr>
          <p:cNvPr id="4" name="Text Box 3"/>
          <p:cNvSpPr txBox="1"/>
          <p:nvPr/>
        </p:nvSpPr>
        <p:spPr>
          <a:xfrm>
            <a:off x="6950710" y="4342765"/>
            <a:ext cx="2912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 err="1">
                <a:sym typeface="+mn-ea"/>
              </a:rPr>
              <a:t>Regressionplot</a:t>
            </a:r>
            <a:endParaRPr lang="en-US" sz="2800" b="1" dirty="0" err="1"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765935" y="4378960"/>
            <a:ext cx="2580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 dirty="0">
                <a:sym typeface="+mn-ea"/>
              </a:rPr>
              <a:t>Scatterplot</a:t>
            </a:r>
            <a:endParaRPr lang="en-US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435" y="675736"/>
            <a:ext cx="1168879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2800" b="1" dirty="0">
              <a:solidFill>
                <a:srgbClr val="000000"/>
              </a:solidFill>
            </a:endParaRPr>
          </a:p>
          <a:p>
            <a:pPr algn="l"/>
            <a:endParaRPr lang="en-US" dirty="0"/>
          </a:p>
        </p:txBody>
      </p:sp>
      <p:pic>
        <p:nvPicPr>
          <p:cNvPr id="3" name="Picture 3" descr="Chart, hist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703" y="1259562"/>
            <a:ext cx="6438180" cy="5604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6717" y="1653396"/>
            <a:ext cx="4701396" cy="704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04981" y="2659811"/>
            <a:ext cx="378124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Arial" panose="020B0604020202020204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This graph shows us the distribution of rating along with the density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The lowest rating is 3.8 as displayed in the graph and the highest one is 9.2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7675" y="1448502"/>
            <a:ext cx="7027652" cy="5154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3811" y="838679"/>
            <a:ext cx="325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 Runtime Graph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04339" y="2544791"/>
            <a:ext cx="40544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ea typeface="+mn-lt"/>
                <a:cs typeface="+mn-lt"/>
              </a:rPr>
              <a:t>The upper and lower whiskers represent Runtime downside from 200 to 0</a:t>
            </a:r>
            <a:endParaRPr lang="en-US" sz="2400" dirty="0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The median is close to 100 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pie 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797" y="717023"/>
            <a:ext cx="6581954" cy="54383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2264" y="2889848"/>
            <a:ext cx="43994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Pie chart shows us the top 6 certificates along with their size in percentages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42" y="603848"/>
            <a:ext cx="1275271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2800" b="1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3" descr="Chart, scatter 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33" y="789686"/>
            <a:ext cx="6927009" cy="5594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8603" y="1696528"/>
            <a:ext cx="5060830" cy="905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0604" y="2199736"/>
            <a:ext cx="39250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Bivariate analysis looks at two variables and their relationship.</a:t>
            </a:r>
            <a:endParaRPr lang="en-US"/>
          </a:p>
          <a:p>
            <a:pPr marL="285750" indent="-285750">
              <a:buFont typeface="Arial" panose="020B0604020202020204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solidFill>
                  <a:srgbClr val="0070C0"/>
                </a:solidFill>
              </a:rPr>
              <a:t>We can see here relationship between vote and rating having different kind of certificates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637" y="1249689"/>
            <a:ext cx="5992482" cy="53794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7023" y="789156"/>
            <a:ext cx="355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Regression Line graph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97924" y="2156603"/>
            <a:ext cx="415505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Arial" panose="020B0604020202020204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Regression line is directly proportional to vote </a:t>
            </a:r>
            <a:endParaRPr lang="en-US" sz="24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endParaRPr lang="en-US" sz="24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As the vote increases the regression line passing through rating also increases 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306" y="1077789"/>
            <a:ext cx="6998898" cy="5478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35018" y="1279585"/>
            <a:ext cx="3853131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Arial" panose="020B0604020202020204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The </a:t>
            </a:r>
            <a:r>
              <a:rPr lang="en-US" sz="2400" dirty="0" err="1">
                <a:solidFill>
                  <a:srgbClr val="0070C0"/>
                </a:solidFill>
              </a:rPr>
              <a:t>bargraph</a:t>
            </a:r>
            <a:r>
              <a:rPr lang="en-US" sz="2400" dirty="0">
                <a:solidFill>
                  <a:srgbClr val="0070C0"/>
                </a:solidFill>
              </a:rPr>
              <a:t> shows each certificate along with the vote .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Different kind of certificate having different votes .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The certificate '15' having most no of votes till date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The certificate 'nc-17' having lowest no of votes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584" y="776377"/>
            <a:ext cx="1125747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Heatmap Graph</a:t>
            </a:r>
            <a:endParaRPr lang="en-US" sz="2800" b="1" dirty="0">
              <a:solidFill>
                <a:srgbClr val="000000"/>
              </a:solidFill>
            </a:endParaRPr>
          </a:p>
          <a:p>
            <a:pPr algn="l"/>
            <a:endParaRPr lang="en-US" dirty="0"/>
          </a:p>
        </p:txBody>
      </p:sp>
      <p:pic>
        <p:nvPicPr>
          <p:cNvPr id="3" name="Picture 3" descr="Chart, bar chart, treemap 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50" y="1573296"/>
            <a:ext cx="5604293" cy="5278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7848" y="3191773"/>
            <a:ext cx="5837207" cy="1015663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ea typeface="+mn-lt"/>
                <a:cs typeface="+mn-lt"/>
              </a:rPr>
              <a:t>Multivariate analysis is similar to Bivariate analysis but you are comparing more than two variables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0853" y="937186"/>
            <a:ext cx="6653840" cy="59181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6346" y="849745"/>
            <a:ext cx="5526993" cy="4745836"/>
          </a:xfrm>
        </p:spPr>
        <p:txBody>
          <a:bodyPr anchor="ctr">
            <a:normAutofit/>
          </a:bodyPr>
          <a:lstStyle/>
          <a:p>
            <a:r>
              <a:rPr lang="en-IN" sz="6000" b="1">
                <a:solidFill>
                  <a:srgbClr val="FFFFFF"/>
                </a:solidFill>
                <a:cs typeface="Calibri Light" panose="020F0302020204030204"/>
              </a:rPr>
              <a:t>Imdb Rating</a:t>
            </a:r>
            <a:endParaRPr lang="en-IN" sz="6000" b="1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17076" y="668740"/>
            <a:ext cx="3147043" cy="492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4400" b="1">
                <a:solidFill>
                  <a:srgbClr val="FFFFFF"/>
                </a:solidFill>
                <a:cs typeface="Calibri" panose="020F0502020204030204"/>
              </a:rPr>
              <a:t>Mystery Movies &amp; Series</a:t>
            </a:r>
            <a:endParaRPr lang="en-IN" sz="4400" b="1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264" y="531962"/>
            <a:ext cx="90146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 </a:t>
            </a:r>
            <a:r>
              <a:rPr lang="en-US" sz="3600" b="1" dirty="0">
                <a:solidFill>
                  <a:srgbClr val="FF0000"/>
                </a:solidFill>
              </a:rPr>
              <a:t>Different Scenarios by Users Choice 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320" y="1351471"/>
            <a:ext cx="1112807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1 . If user wants to view movies that are made for 18+ users then -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 descr="Screenshot (5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2328545"/>
            <a:ext cx="11917045" cy="36925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358" y="819509"/>
            <a:ext cx="104092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2. if user wants to access movies which has 18+ certificate having good rating of 7.1 and vote greater than 50k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Screenshot (5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" y="1933575"/>
            <a:ext cx="11860530" cy="4603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7282" y="661358"/>
            <a:ext cx="81232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-: CHALLENGES FACED :-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786" y="1778000"/>
            <a:ext cx="120469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28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400" y="3860800"/>
            <a:ext cx="10397066" cy="1049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6533" y="3996266"/>
            <a:ext cx="9499600" cy="24553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01066" y="4013199"/>
            <a:ext cx="2607733" cy="174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01660" y="3781245"/>
            <a:ext cx="6973018" cy="1883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3132" y="1480867"/>
            <a:ext cx="12220753" cy="12618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Website Selection -</a:t>
            </a:r>
            <a:endParaRPr lang="en-US" sz="28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                        </a:t>
            </a: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 - Selecting a website which must be Responsive and completes the criteria of data collection (min 400 rows &amp; 10 columns)</a:t>
            </a:r>
            <a:endParaRPr lang="en-US" sz="240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43132" y="3105508"/>
            <a:ext cx="12220753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Data Collection -</a:t>
            </a:r>
            <a:endParaRPr lang="en-US" sz="28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                        </a:t>
            </a: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 -Collecting data from website followed by column wise data collection approach .which creates many problems like ,accessing data from a class which is not present in many rows ...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8754" y="5147094"/>
            <a:ext cx="12220753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Decision Making -</a:t>
            </a:r>
            <a:endParaRPr lang="en-US" sz="2800" b="1" dirty="0">
              <a:solidFill>
                <a:schemeClr val="accent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en-US" sz="28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              - Which technique is necessary to clean the data ?</a:t>
            </a:r>
            <a:endParaRPr lang="en-US" sz="28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 sz="28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              - Should I keep it as it is ? Or drop the entire row ? Or other..!! </a:t>
            </a:r>
            <a:endParaRPr lang="en-US" sz="28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20700" y="855980"/>
            <a:ext cx="8374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>
                <a:solidFill>
                  <a:srgbClr val="FF0000"/>
                </a:solidFill>
                <a:cs typeface="+mn-lt"/>
              </a:rPr>
              <a:t>             : </a:t>
            </a:r>
            <a:r>
              <a:rPr lang="en-IN" altLang="en-US" sz="4400" b="1">
                <a:solidFill>
                  <a:srgbClr val="FF0000"/>
                </a:solidFill>
                <a:cs typeface="+mn-lt"/>
              </a:rPr>
              <a:t>Conclusion :</a:t>
            </a:r>
            <a:endParaRPr lang="en-IN" altLang="en-US" sz="4400" b="1">
              <a:solidFill>
                <a:srgbClr val="FF0000"/>
              </a:solidFill>
              <a:cs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90550" y="1799590"/>
            <a:ext cx="102654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v"/>
            </a:pPr>
            <a:r>
              <a:rPr lang="en-IN" altLang="en-US" sz="2800" b="1">
                <a:latin typeface="Bahnschrift" panose="020B0502040204020203" charset="0"/>
                <a:cs typeface="Bahnschrift" panose="020B0502040204020203" charset="0"/>
              </a:rPr>
              <a:t>We learnt about movies &amp; web series with respect to different factors such as certificates,votes and much more which affects the rating..</a:t>
            </a:r>
            <a:endParaRPr lang="en-IN" altLang="en-US" sz="2800" b="1">
              <a:latin typeface="Bahnschrift" panose="020B0502040204020203" charset="0"/>
              <a:cs typeface="Bahnschrift" panose="020B0502040204020203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endParaRPr lang="en-IN" altLang="en-US" sz="2800" b="1">
              <a:latin typeface="Bahnschrift" panose="020B0502040204020203" charset="0"/>
              <a:cs typeface="Bahnschrift" panose="020B0502040204020203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IN" altLang="en-US" sz="2800" b="1">
                <a:latin typeface="Bahnschrift" panose="020B0502040204020203" charset="0"/>
                <a:cs typeface="Bahnschrift" panose="020B0502040204020203" charset="0"/>
              </a:rPr>
              <a:t>We get to know that which factor affects the rating most ?</a:t>
            </a:r>
            <a:endParaRPr lang="en-IN" altLang="en-US" sz="2800" b="1">
              <a:latin typeface="Bahnschrift" panose="020B0502040204020203" charset="0"/>
              <a:cs typeface="Bahnschrift" panose="020B0502040204020203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endParaRPr lang="en-IN" altLang="en-US" sz="2800" b="1">
              <a:latin typeface="Bahnschrift" panose="020B0502040204020203" charset="0"/>
              <a:cs typeface="Bahnschrift" panose="020B0502040204020203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IN" altLang="en-US" sz="2800" b="1">
                <a:latin typeface="Bahnschrift" panose="020B0502040204020203" charset="0"/>
                <a:cs typeface="Bahnschrift" panose="020B0502040204020203" charset="0"/>
              </a:rPr>
              <a:t>We understand how the web Scrapping &amp; Data Analyzation works and how to visualize that data and collect meaningful Insights from that data</a:t>
            </a:r>
            <a:endParaRPr lang="en-IN" altLang="en-US" sz="2800" b="1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lang="en-US" sz="44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4800" b="1"/>
              <a:t>Problem Statement :</a:t>
            </a:r>
            <a:endParaRPr lang="en-IN" altLang="en-US" sz="4800" b="1"/>
          </a:p>
        </p:txBody>
      </p:sp>
      <p:sp>
        <p:nvSpPr>
          <p:cNvPr id="5" name="Text Box 4"/>
          <p:cNvSpPr txBox="1"/>
          <p:nvPr/>
        </p:nvSpPr>
        <p:spPr>
          <a:xfrm>
            <a:off x="724535" y="2440305"/>
            <a:ext cx="9806305" cy="3537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altLang="en-US"/>
              <a:t> </a:t>
            </a:r>
            <a:r>
              <a:rPr lang="en-IN" altLang="en-US" sz="2800" b="1"/>
              <a:t>Studies of Movies and Web series based on Genres.</a:t>
            </a:r>
            <a:endParaRPr lang="en-IN" altLang="en-US" sz="2800" b="1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altLang="en-US" sz="2800" b="1"/>
              <a:t> Comparision of Rating on Webseries &amp; Movies</a:t>
            </a:r>
            <a:endParaRPr lang="en-IN" altLang="en-US" sz="2800" b="1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altLang="en-US" sz="2800" b="1"/>
              <a:t> Study of Production Based On certificates </a:t>
            </a:r>
            <a:endParaRPr lang="en-IN" altLang="en-US" sz="2800" b="1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altLang="en-US" sz="2800" b="1"/>
              <a:t> Relationship Between Votes &amp; Certificates..</a:t>
            </a:r>
            <a:endParaRPr lang="en-IN" altLang="en-US" sz="2800" b="1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altLang="en-US" sz="2800" b="1"/>
              <a:t> Scenarios based on Client Requirements</a:t>
            </a:r>
            <a:endParaRPr lang="en-IN" altLang="en-US" sz="28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764110" y="501790"/>
            <a:ext cx="3171905" cy="1013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2400" cap="all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 Introduction</a:t>
            </a:r>
            <a:endParaRPr lang="en-US" sz="2400" cap="all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" name="Group 20"/>
          <p:cNvGrpSpPr>
            <a:grpSpLocks noGrp="1" noRot="1" noChangeAspect="1" noMove="1" noResize="1" noUngrp="1"/>
          </p:cNvGrpSpPr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2" name="Rectangle 21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/>
          <p:cNvSpPr txBox="1"/>
          <p:nvPr/>
        </p:nvSpPr>
        <p:spPr>
          <a:xfrm>
            <a:off x="764110" y="2052084"/>
            <a:ext cx="3033249" cy="38562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 marL="4572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 dirty="0">
                <a:solidFill>
                  <a:srgbClr val="FFFFFF"/>
                </a:solidFill>
              </a:rPr>
              <a:t>What is Web Scrapping ?</a:t>
            </a:r>
            <a:endParaRPr lang="en-US" sz="1600" dirty="0">
              <a:solidFill>
                <a:srgbClr val="FFFFFF"/>
              </a:solidFill>
            </a:endParaRPr>
          </a:p>
          <a:p>
            <a:pPr marL="4572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b="1" dirty="0">
              <a:solidFill>
                <a:srgbClr val="FFFFFF"/>
              </a:solidFill>
            </a:endParaRPr>
          </a:p>
          <a:p>
            <a:pPr marL="4572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b="1" dirty="0">
              <a:solidFill>
                <a:srgbClr val="FFFFFF"/>
              </a:solidFill>
            </a:endParaRPr>
          </a:p>
          <a:p>
            <a:pPr marL="4572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 dirty="0">
                <a:solidFill>
                  <a:srgbClr val="FFFFFF"/>
                </a:solidFill>
              </a:rPr>
              <a:t>Motive of  Web Scrapping ?</a:t>
            </a:r>
            <a:endParaRPr lang="en-US" sz="1600" b="1" dirty="0">
              <a:solidFill>
                <a:srgbClr val="FFFFFF"/>
              </a:solidFill>
            </a:endParaRPr>
          </a:p>
          <a:p>
            <a:pPr marL="4572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b="1" dirty="0">
              <a:solidFill>
                <a:srgbClr val="FFFFFF"/>
              </a:solidFill>
            </a:endParaRPr>
          </a:p>
          <a:p>
            <a:pPr marL="4572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b="1" dirty="0">
              <a:solidFill>
                <a:srgbClr val="FFFFFF"/>
              </a:solidFill>
            </a:endParaRPr>
          </a:p>
          <a:p>
            <a:pPr marL="457200" indent="-457200" defTabSz="457200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 dirty="0">
                <a:solidFill>
                  <a:srgbClr val="FFFFFF"/>
                </a:solidFill>
              </a:rPr>
              <a:t>Use of  </a:t>
            </a:r>
            <a:r>
              <a:rPr lang="en-US" sz="1600" b="1" dirty="0" err="1">
                <a:solidFill>
                  <a:srgbClr val="FFFFFF"/>
                </a:solidFill>
              </a:rPr>
              <a:t>WebScrapping</a:t>
            </a:r>
            <a:r>
              <a:rPr lang="en-US" sz="1600" b="1" dirty="0">
                <a:solidFill>
                  <a:srgbClr val="FFFFFF"/>
                </a:solidFill>
              </a:rPr>
              <a:t> ?</a:t>
            </a:r>
            <a:endParaRPr lang="en-US" sz="1600" b="1" dirty="0">
              <a:solidFill>
                <a:srgbClr val="FFFFFF"/>
              </a:solidFill>
            </a:endParaRPr>
          </a:p>
          <a:p>
            <a:pPr marL="4572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b="1">
              <a:solidFill>
                <a:srgbClr val="FFFFFF"/>
              </a:solidFill>
            </a:endParaRPr>
          </a:p>
        </p:txBody>
      </p:sp>
      <p:pic>
        <p:nvPicPr>
          <p:cNvPr id="4" name="Picture 4" descr="Dia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083" y="948413"/>
            <a:ext cx="6365496" cy="54396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4667" y="3485444"/>
            <a:ext cx="1255888" cy="465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2156346" y="849745"/>
            <a:ext cx="5526993" cy="474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   * </a:t>
            </a:r>
            <a:r>
              <a:rPr lang="en-US" sz="3200" cap="all" dirty="0" err="1">
                <a:solidFill>
                  <a:srgbClr val="FFC000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sz="3200" cap="all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 Notebook</a:t>
            </a:r>
            <a:endParaRPr lang="en-US" sz="3200" cap="all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: Libraries Used :---&gt;</a:t>
            </a:r>
            <a:endParaRPr lang="en-US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52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8125072" y="804332"/>
            <a:ext cx="3625223" cy="52197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      Pandas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5072" y="1650999"/>
            <a:ext cx="3625223" cy="52197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      </a:t>
            </a:r>
            <a:r>
              <a:rPr lang="en-IN" alt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Numpy</a:t>
            </a:r>
            <a:endParaRPr lang="en-US" sz="2800" b="1" dirty="0" err="1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5072" y="2511776"/>
            <a:ext cx="3615903" cy="52197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   </a:t>
            </a:r>
            <a:r>
              <a:rPr lang="en-US" sz="2800" b="1" dirty="0" err="1">
                <a:solidFill>
                  <a:srgbClr val="002060"/>
                </a:solidFill>
              </a:rPr>
              <a:t>BeautifulSoup</a:t>
            </a:r>
            <a:endParaRPr lang="en-US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8125072" y="3386666"/>
            <a:ext cx="3614572" cy="52197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      requests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25072" y="4364060"/>
            <a:ext cx="3614572" cy="52197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     </a:t>
            </a:r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matplotlib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25071" y="5425056"/>
            <a:ext cx="3614573" cy="52197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     </a:t>
            </a:r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seaborn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3471" y="948905"/>
            <a:ext cx="52046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SOFTWARES USED :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2156346" y="849745"/>
            <a:ext cx="5526993" cy="474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000" cap="all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STEPWISE APPROACH </a:t>
            </a:r>
            <a:endParaRPr lang="en-US" sz="6000" cap="all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29872" y="468247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8412887" y="622671"/>
            <a:ext cx="296173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Arial,Sans-Serif"/>
              <a:buChar char="•"/>
            </a:pPr>
            <a:endParaRPr lang="en-US" sz="2400" b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US" sz="2400" b="1" dirty="0">
              <a:solidFill>
                <a:srgbClr val="21E3ED"/>
              </a:solidFill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US" sz="2400" b="1" dirty="0">
              <a:solidFill>
                <a:srgbClr val="21E3ED"/>
              </a:solidFill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US" sz="2400" b="1" dirty="0">
              <a:solidFill>
                <a:srgbClr val="21E3ED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200000"/>
              </a:lnSpc>
              <a:buFont typeface="Arial,Sans-Serif"/>
              <a:buChar char="•"/>
            </a:pPr>
            <a:endParaRPr lang="en-US" sz="2400" b="1" dirty="0">
              <a:solidFill>
                <a:srgbClr val="21E3ED"/>
              </a:solidFill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US" sz="2400" b="1" dirty="0">
              <a:solidFill>
                <a:srgbClr val="21E3ED"/>
              </a:solidFill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US" sz="2400" b="1" dirty="0">
              <a:solidFill>
                <a:srgbClr val="21E3ED"/>
              </a:solidFill>
              <a:ea typeface="+mn-lt"/>
              <a:cs typeface="+mn-lt"/>
            </a:endParaRPr>
          </a:p>
          <a:p>
            <a:pPr algn="l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125071" y="718751"/>
            <a:ext cx="3625223" cy="52322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    Topic Selection</a:t>
            </a:r>
            <a:endParaRPr lang="en-US" sz="2800" b="1" dirty="0">
              <a:solidFill>
                <a:srgbClr val="002060"/>
              </a:solidFill>
              <a:ea typeface="+mn-lt"/>
              <a:cs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5070" y="1496949"/>
            <a:ext cx="3625223" cy="52322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   Explore Websites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25071" y="2347263"/>
            <a:ext cx="3625223" cy="52322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  Website Selection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3385" y="3181985"/>
            <a:ext cx="3716020" cy="52197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   Data Collectio</a:t>
            </a:r>
            <a:r>
              <a:rPr lang="en-IN" altLang="en-US" sz="2800" b="1" dirty="0">
                <a:solidFill>
                  <a:srgbClr val="002060"/>
                </a:solidFill>
                <a:ea typeface="+mn-lt"/>
                <a:cs typeface="+mn-lt"/>
              </a:rPr>
              <a:t>n</a:t>
            </a:r>
            <a:endParaRPr lang="en-IN" altLang="en-US" sz="2800" b="1" dirty="0">
              <a:solidFill>
                <a:srgbClr val="002060"/>
              </a:solidFill>
              <a:ea typeface="+mn-lt"/>
              <a:cs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5070" y="3973725"/>
            <a:ext cx="3625223" cy="52322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>
                <a:solidFill>
                  <a:srgbClr val="002060"/>
                </a:solidFill>
                <a:ea typeface="+mn-lt"/>
                <a:cs typeface="+mn-lt"/>
              </a:rPr>
              <a:t>     Data Cleaning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25069" y="4763342"/>
            <a:ext cx="3625224" cy="52197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       Data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125071" y="5554096"/>
            <a:ext cx="3625223" cy="52322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Data Visualization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6444" y="635000"/>
            <a:ext cx="61524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 :  Website View : 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Picture 3" descr="Graphical user interface, websit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067" y="1113156"/>
            <a:ext cx="10250310" cy="53936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666" y="2920999"/>
            <a:ext cx="4868333" cy="2681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54777" y="719666"/>
            <a:ext cx="41909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  <a:latin typeface="Gill Sans MT"/>
              </a:rPr>
              <a:t>:  Website View : 2</a:t>
            </a:r>
            <a:endParaRPr lang="en-US" sz="2800" dirty="0"/>
          </a:p>
        </p:txBody>
      </p:sp>
      <p:pic>
        <p:nvPicPr>
          <p:cNvPr id="6" name="Picture 6" descr="Graphical user interface, websit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844" y="1173915"/>
            <a:ext cx="10024532" cy="5258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7889" y="719665"/>
            <a:ext cx="36971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RAW DATA 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Picture 3" descr="Tabl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623" y="1286518"/>
            <a:ext cx="9826978" cy="45530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3203</Words>
  <Application>WPS Presentation</Application>
  <PresentationFormat>Widescreen</PresentationFormat>
  <Paragraphs>162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Arial</vt:lpstr>
      <vt:lpstr>SimSun</vt:lpstr>
      <vt:lpstr>Wingdings</vt:lpstr>
      <vt:lpstr>Wingdings 2</vt:lpstr>
      <vt:lpstr>Wingdings</vt:lpstr>
      <vt:lpstr>Calibri</vt:lpstr>
      <vt:lpstr>Calibri Light</vt:lpstr>
      <vt:lpstr>Arial,Sans-Serif</vt:lpstr>
      <vt:lpstr>Gill Sans MT</vt:lpstr>
      <vt:lpstr>Microsoft YaHei</vt:lpstr>
      <vt:lpstr>Arial Unicode MS</vt:lpstr>
      <vt:lpstr>Arial</vt:lpstr>
      <vt:lpstr>Libre Baskerville</vt:lpstr>
      <vt:lpstr>Segoe Print</vt:lpstr>
      <vt:lpstr>Gill Sans MT</vt:lpstr>
      <vt:lpstr>Bahnschrift Light Condensed</vt:lpstr>
      <vt:lpstr>Bahnschrift Light</vt:lpstr>
      <vt:lpstr>Bahnschrift Condensed</vt:lpstr>
      <vt:lpstr>Bahnschrift</vt:lpstr>
      <vt:lpstr>Arial Black</vt:lpstr>
      <vt:lpstr>Dividend</vt:lpstr>
      <vt:lpstr>PowerPoint 演示文稿</vt:lpstr>
      <vt:lpstr>Imdb Rating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Neil</cp:lastModifiedBy>
  <cp:revision>840</cp:revision>
  <dcterms:created xsi:type="dcterms:W3CDTF">2021-02-16T05:19:00Z</dcterms:created>
  <dcterms:modified xsi:type="dcterms:W3CDTF">2022-09-19T11:55:54Z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C3B544B54341407E8E8780230F0DF57F</vt:lpwstr>
  </property>
  <property fmtid="{D5CDD505-2E9C-101B-9397-08002B2CF9AE}" pid="3" name="KSOProductBuildVer">
    <vt:lpwstr>1033-11.2.0.11210</vt:lpwstr>
  </property>
</Properties>
</file>